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73" r:id="rId3"/>
    <p:sldId id="272" r:id="rId4"/>
    <p:sldId id="271" r:id="rId5"/>
    <p:sldId id="270" r:id="rId6"/>
    <p:sldId id="266" r:id="rId7"/>
    <p:sldId id="269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99361-0848-49D5-BB20-3D8D74A0E784}" type="datetimeFigureOut">
              <a:rPr lang="hr-HR" smtClean="0"/>
              <a:pPr/>
              <a:t>7.5.2020.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B6E1C-51EE-4291-AB0C-D4535156F2C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7.5.2020.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7.5.2020.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7.5.2020.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7.5.2020.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7.5.2020.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7.5.2020.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8F991-29F3-4958-8C9F-1BE8FB0957D7}" type="datetimeFigureOut">
              <a:rPr lang="hr-HR" smtClean="0"/>
              <a:pPr/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2218638" y="192399"/>
            <a:ext cx="5300420" cy="15646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5019" y="240752"/>
            <a:ext cx="783080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cap="none" spc="-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Šumarska i drvodjeljska </a:t>
            </a:r>
          </a:p>
          <a:p>
            <a:pPr algn="ctr"/>
            <a:r>
              <a:rPr lang="hr-HR" sz="4000" b="1" cap="none" spc="-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škola Karlovac</a:t>
            </a:r>
            <a:endParaRPr lang="hr-HR" sz="4000" b="1" cap="none" spc="-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8" descr="SlikaSkoleNajlep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7848872" cy="37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niOkvir 8"/>
          <p:cNvSpPr txBox="1"/>
          <p:nvPr/>
        </p:nvSpPr>
        <p:spPr>
          <a:xfrm>
            <a:off x="539552" y="5589240"/>
            <a:ext cx="8424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i="1" dirty="0" smtClean="0">
                <a:solidFill>
                  <a:srgbClr val="92D050"/>
                </a:solidFill>
              </a:rPr>
              <a:t>Moto škole:</a:t>
            </a:r>
          </a:p>
          <a:p>
            <a:pPr algn="ctr"/>
            <a:r>
              <a:rPr lang="hr-HR" sz="3200" b="1" i="1" dirty="0" smtClean="0">
                <a:solidFill>
                  <a:srgbClr val="92D050"/>
                </a:solidFill>
              </a:rPr>
              <a:t>Pozdravljam te, zelena šumo, velika!</a:t>
            </a:r>
            <a:endParaRPr lang="hr-HR" sz="32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99592" y="40466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i="1" dirty="0" smtClean="0">
                <a:solidFill>
                  <a:srgbClr val="00B050"/>
                </a:solidFill>
              </a:rPr>
              <a:t>Šumarska i drvodjeljska </a:t>
            </a:r>
            <a:r>
              <a:rPr lang="hr-HR" sz="3600" b="1" i="1" dirty="0" smtClean="0">
                <a:solidFill>
                  <a:srgbClr val="00B050"/>
                </a:solidFill>
              </a:rPr>
              <a:t>škola Karlovac</a:t>
            </a:r>
            <a:endParaRPr lang="hr-HR" sz="3600" dirty="0">
              <a:solidFill>
                <a:srgbClr val="00B050"/>
              </a:solidFill>
            </a:endParaRPr>
          </a:p>
        </p:txBody>
      </p:sp>
      <p:graphicFrame>
        <p:nvGraphicFramePr>
          <p:cNvPr id="130052" name="Object 2"/>
          <p:cNvGraphicFramePr>
            <a:graphicFrameLocks noChangeAspect="1"/>
          </p:cNvGraphicFramePr>
          <p:nvPr/>
        </p:nvGraphicFramePr>
        <p:xfrm>
          <a:off x="2627784" y="1052736"/>
          <a:ext cx="3505200" cy="2743200"/>
        </p:xfrm>
        <a:graphic>
          <a:graphicData uri="http://schemas.openxmlformats.org/presentationml/2006/ole">
            <p:oleObj spid="_x0000_s23554" name="CorelPhotoPaint.Image.11" r:id="rId3" imgW="1603115" imgH="1609211" progId="">
              <p:embed/>
            </p:oleObj>
          </a:graphicData>
        </a:graphic>
      </p:graphicFrame>
      <p:graphicFrame>
        <p:nvGraphicFramePr>
          <p:cNvPr id="130054" name="Object 4"/>
          <p:cNvGraphicFramePr>
            <a:graphicFrameLocks noChangeAspect="1"/>
          </p:cNvGraphicFramePr>
          <p:nvPr/>
        </p:nvGraphicFramePr>
        <p:xfrm>
          <a:off x="611560" y="3717032"/>
          <a:ext cx="3365689" cy="2780928"/>
        </p:xfrm>
        <a:graphic>
          <a:graphicData uri="http://schemas.openxmlformats.org/presentationml/2006/ole">
            <p:oleObj spid="_x0000_s23555" name="CorelPhotoPaint.Image.11" r:id="rId4" imgW="1651600" imgH="1395632" progId="">
              <p:embed/>
            </p:oleObj>
          </a:graphicData>
        </a:graphic>
      </p:graphicFrame>
      <p:graphicFrame>
        <p:nvGraphicFramePr>
          <p:cNvPr id="130053" name="Object 3"/>
          <p:cNvGraphicFramePr>
            <a:graphicFrameLocks noChangeAspect="1"/>
          </p:cNvGraphicFramePr>
          <p:nvPr/>
        </p:nvGraphicFramePr>
        <p:xfrm>
          <a:off x="5654155" y="3212976"/>
          <a:ext cx="3489845" cy="2617384"/>
        </p:xfrm>
        <a:graphic>
          <a:graphicData uri="http://schemas.openxmlformats.org/presentationml/2006/ole">
            <p:oleObj spid="_x0000_s23556" name="CorelPhotoPaint.Image.11" r:id="rId5" imgW="2560108" imgH="2102590" progId="">
              <p:embed/>
            </p:oleObj>
          </a:graphicData>
        </a:graphic>
      </p:graphicFrame>
      <p:sp>
        <p:nvSpPr>
          <p:cNvPr id="7" name="Pravokutnik 6"/>
          <p:cNvSpPr/>
          <p:nvPr/>
        </p:nvSpPr>
        <p:spPr>
          <a:xfrm>
            <a:off x="179512" y="1916833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hr-HR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Šumarski </a:t>
            </a:r>
            <a:endParaRPr lang="hr-HR" sz="32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hr-HR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tehničar</a:t>
            </a:r>
            <a:endParaRPr lang="hr-HR" sz="3200" dirty="0"/>
          </a:p>
        </p:txBody>
      </p:sp>
      <p:sp>
        <p:nvSpPr>
          <p:cNvPr id="8" name="Pravokutnik 7"/>
          <p:cNvSpPr/>
          <p:nvPr/>
        </p:nvSpPr>
        <p:spPr>
          <a:xfrm>
            <a:off x="395536" y="5691157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hr-HR" sz="3200" dirty="0" smtClean="0">
                <a:solidFill>
                  <a:srgbClr val="16078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Meteorološki </a:t>
            </a:r>
            <a:endParaRPr lang="hr-HR" sz="3200" dirty="0" smtClean="0">
              <a:solidFill>
                <a:srgbClr val="16078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hr-HR" sz="3200" dirty="0" smtClean="0">
                <a:solidFill>
                  <a:srgbClr val="16078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tehničar</a:t>
            </a:r>
            <a:endParaRPr lang="hr-HR" sz="3200" dirty="0">
              <a:solidFill>
                <a:srgbClr val="16078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4644008" y="5229200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hr-H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Drvodjeljski </a:t>
            </a:r>
            <a:r>
              <a:rPr lang="hr-H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tehničar dizajner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Stolar</a:t>
            </a:r>
            <a:endParaRPr lang="hr-HR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altLang="sr-Latn-RS" sz="3200" b="1" i="1" dirty="0" smtClean="0">
                <a:solidFill>
                  <a:srgbClr val="008000"/>
                </a:solidFill>
              </a:rPr>
              <a:t>ŠUMARSKI TEHNIČAR, 4.god.</a:t>
            </a:r>
            <a:endParaRPr lang="hr-HR" sz="32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62802">
            <a:off x="-97039" y="116012"/>
            <a:ext cx="182086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10" descr="P101005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3133898" cy="202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zervirano mjesto sadržaja 5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1152401" cy="170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62800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340768"/>
            <a:ext cx="306228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likovni rezultat za Å¡umarska i drvodjeljska Å¡kola karlova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328554" cy="2219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005064"/>
            <a:ext cx="1582657" cy="24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91205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869160"/>
            <a:ext cx="302469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utnik 10"/>
          <p:cNvSpPr/>
          <p:nvPr/>
        </p:nvSpPr>
        <p:spPr>
          <a:xfrm>
            <a:off x="539552" y="573325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hr-HR" altLang="sr-Latn-RS" b="1" dirty="0" smtClean="0">
                <a:solidFill>
                  <a:srgbClr val="008000"/>
                </a:solidFill>
              </a:rPr>
              <a:t>Kroz ovo se zanimanje </a:t>
            </a:r>
          </a:p>
          <a:p>
            <a:pPr>
              <a:buClr>
                <a:srgbClr val="008000"/>
              </a:buClr>
              <a:defRPr/>
            </a:pPr>
            <a:r>
              <a:rPr lang="hr-HR" altLang="sr-Latn-RS" b="1" dirty="0" smtClean="0">
                <a:solidFill>
                  <a:srgbClr val="008000"/>
                </a:solidFill>
              </a:rPr>
              <a:t>osvještava važnost šume </a:t>
            </a:r>
          </a:p>
          <a:p>
            <a:pPr>
              <a:buClr>
                <a:srgbClr val="008000"/>
              </a:buClr>
              <a:defRPr/>
            </a:pPr>
            <a:r>
              <a:rPr lang="hr-HR" altLang="sr-Latn-RS" b="1" dirty="0" smtClean="0">
                <a:solidFill>
                  <a:srgbClr val="008000"/>
                </a:solidFill>
              </a:rPr>
              <a:t>za opstanak planeta!</a:t>
            </a:r>
            <a:endParaRPr lang="hr-HR" altLang="sr-Latn-RS" b="1" dirty="0" smtClean="0">
              <a:solidFill>
                <a:srgbClr val="008000"/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3923928" y="3140968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Učenje i vježbe:</a:t>
            </a:r>
          </a:p>
          <a:p>
            <a:r>
              <a:rPr lang="hr-HR" b="1" dirty="0" smtClean="0"/>
              <a:t>- </a:t>
            </a:r>
            <a:r>
              <a:rPr lang="hr-HR" b="1" dirty="0" err="1" smtClean="0"/>
              <a:t>arboretum</a:t>
            </a:r>
            <a:endParaRPr lang="hr-HR" b="1" dirty="0" smtClean="0"/>
          </a:p>
          <a:p>
            <a:r>
              <a:rPr lang="hr-HR" b="1" dirty="0" smtClean="0"/>
              <a:t>- školski poligon</a:t>
            </a:r>
          </a:p>
          <a:p>
            <a:r>
              <a:rPr lang="hr-HR" b="1" dirty="0" smtClean="0"/>
              <a:t>- obližnje </a:t>
            </a:r>
            <a:r>
              <a:rPr lang="hr-HR" b="1" dirty="0" smtClean="0"/>
              <a:t>šume, rasadnik</a:t>
            </a:r>
            <a:endParaRPr lang="hr-HR" b="1" dirty="0" smtClean="0"/>
          </a:p>
          <a:p>
            <a:r>
              <a:rPr lang="hr-HR" b="1" dirty="0" smtClean="0"/>
              <a:t>- školska mehanička </a:t>
            </a:r>
            <a:r>
              <a:rPr lang="hr-HR" b="1" dirty="0" smtClean="0"/>
              <a:t> radionica</a:t>
            </a:r>
            <a:endParaRPr lang="hr-HR" b="1" dirty="0" smtClean="0"/>
          </a:p>
          <a:p>
            <a:r>
              <a:rPr lang="hr-HR" b="1" dirty="0" smtClean="0"/>
              <a:t>- stručne posjete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z="2700" b="1" dirty="0" smtClean="0">
                <a:solidFill>
                  <a:srgbClr val="FF6600"/>
                </a:solidFill>
              </a:rPr>
              <a:t/>
            </a:r>
            <a:br>
              <a:rPr lang="hr-HR" altLang="sr-Latn-RS" sz="2700" b="1" dirty="0" smtClean="0">
                <a:solidFill>
                  <a:srgbClr val="FF6600"/>
                </a:solidFill>
              </a:rPr>
            </a:br>
            <a:r>
              <a:rPr lang="hr-HR" altLang="sr-Latn-RS" sz="2700" b="1" dirty="0" smtClean="0">
                <a:solidFill>
                  <a:srgbClr val="FF6600"/>
                </a:solidFill>
              </a:rPr>
              <a:t/>
            </a:r>
            <a:br>
              <a:rPr lang="hr-HR" altLang="sr-Latn-RS" sz="2700" b="1" dirty="0" smtClean="0">
                <a:solidFill>
                  <a:srgbClr val="FF6600"/>
                </a:solidFill>
              </a:rPr>
            </a:br>
            <a:r>
              <a:rPr lang="hr-HR" altLang="sr-Latn-RS" sz="2700" b="1" dirty="0" smtClean="0">
                <a:solidFill>
                  <a:srgbClr val="FF6600"/>
                </a:solidFill>
              </a:rPr>
              <a:t>DRVODJELJSKI </a:t>
            </a:r>
            <a:r>
              <a:rPr lang="hr-HR" altLang="sr-Latn-RS" sz="2700" b="1" dirty="0" smtClean="0">
                <a:solidFill>
                  <a:srgbClr val="FF6600"/>
                </a:solidFill>
              </a:rPr>
              <a:t>TEHNIČAR DIZAJNER</a:t>
            </a:r>
            <a:r>
              <a:rPr lang="hr-HR" altLang="sr-Latn-RS" sz="2700" b="1" dirty="0" smtClean="0"/>
              <a:t> </a:t>
            </a:r>
            <a:r>
              <a:rPr lang="hr-HR" altLang="sr-Latn-RS" sz="2700" b="1" i="1" dirty="0" smtClean="0"/>
              <a:t/>
            </a:r>
            <a:br>
              <a:rPr lang="hr-HR" altLang="sr-Latn-RS" sz="2700" b="1" i="1" dirty="0" smtClean="0"/>
            </a:br>
            <a:r>
              <a:rPr lang="hr-HR" altLang="sr-Latn-RS" sz="2700" b="1" i="1" dirty="0" smtClean="0"/>
              <a:t>-     </a:t>
            </a:r>
            <a:r>
              <a:rPr lang="hr-HR" altLang="sr-Latn-RS" sz="2700" b="1" dirty="0" smtClean="0"/>
              <a:t>atraktivno i kreativno zanimanje</a:t>
            </a:r>
            <a:br>
              <a:rPr lang="hr-HR" altLang="sr-Latn-RS" sz="2700" b="1" dirty="0" smtClean="0"/>
            </a:br>
            <a:r>
              <a:rPr lang="hr-HR" altLang="sr-Latn-RS" sz="2700" b="1" dirty="0" smtClean="0"/>
              <a:t>                   Naš moto je “ OD IDEJE DO GOTOVOG PROIZVODA”</a:t>
            </a:r>
            <a:r>
              <a:rPr lang="hr-HR" altLang="sr-Latn-RS" b="1" dirty="0" smtClean="0"/>
              <a:t/>
            </a:r>
            <a:br>
              <a:rPr lang="hr-HR" altLang="sr-Latn-RS" b="1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hr-HR" sz="1800" b="1" dirty="0" smtClean="0"/>
              <a:t>crtanje raznim crtaćim tehnikama i informatičkim  programima za crtanje,</a:t>
            </a:r>
            <a:endParaRPr lang="hr-HR" sz="1800" dirty="0" smtClean="0"/>
          </a:p>
          <a:p>
            <a:pPr algn="ctr">
              <a:buFont typeface="Wingdings" pitchFamily="2" charset="2"/>
              <a:buChar char="Ø"/>
              <a:tabLst>
                <a:tab pos="457200" algn="l"/>
              </a:tabLst>
            </a:pPr>
            <a:r>
              <a:rPr lang="hr-HR" sz="1800" b="1" dirty="0" smtClean="0"/>
              <a:t> radimo u opremljenim praktikumima sa kompjutorski  vođenom tehnologijom, </a:t>
            </a:r>
            <a:endParaRPr lang="hr-HR" sz="1800" dirty="0" smtClean="0"/>
          </a:p>
          <a:p>
            <a:pPr algn="ctr">
              <a:buFont typeface="Wingdings" pitchFamily="2" charset="2"/>
              <a:buChar char="Ø"/>
              <a:tabLst>
                <a:tab pos="457200" algn="l"/>
              </a:tabLst>
            </a:pPr>
            <a:r>
              <a:rPr lang="hr-HR" sz="1800" b="1" dirty="0" smtClean="0"/>
              <a:t> odlazimo na stručne ekskurzije</a:t>
            </a:r>
            <a:endParaRPr lang="hr-HR" sz="1800" dirty="0" smtClean="0"/>
          </a:p>
          <a:p>
            <a:pPr algn="ctr">
              <a:buFont typeface="Wingdings" pitchFamily="2" charset="2"/>
              <a:buChar char="Ø"/>
              <a:tabLst>
                <a:tab pos="457200" algn="l"/>
              </a:tabLst>
            </a:pPr>
            <a:r>
              <a:rPr lang="hr-HR" sz="1800" b="1" dirty="0" smtClean="0"/>
              <a:t> prezentiramo se na smotrama  radova, izložbama, sajmovima</a:t>
            </a:r>
            <a:endParaRPr lang="hr-HR" sz="1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35202">
            <a:off x="286419" y="343756"/>
            <a:ext cx="1419226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obrada-drva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28705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284984"/>
            <a:ext cx="2736304" cy="20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7" descr="C:\Users\ŠDŠKHP03\Desktop\TISKARA SLIKE 25.2\Projektni tjedan - tema Spoj prijateljstv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717032"/>
            <a:ext cx="2519237" cy="18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6660232" y="4077072"/>
          <a:ext cx="2657475" cy="2089150"/>
        </p:xfrm>
        <a:graphic>
          <a:graphicData uri="http://schemas.openxmlformats.org/presentationml/2006/ole">
            <p:oleObj spid="_x0000_s22530" name="CorelPhotoPaint.Image.11" r:id="rId7" imgW="4939683" imgH="3885714" progId="">
              <p:embed/>
            </p:oleObj>
          </a:graphicData>
        </a:graphic>
      </p:graphicFrame>
      <p:sp>
        <p:nvSpPr>
          <p:cNvPr id="9" name="Pravokutnik 8"/>
          <p:cNvSpPr/>
          <p:nvPr/>
        </p:nvSpPr>
        <p:spPr>
          <a:xfrm>
            <a:off x="539552" y="5661248"/>
            <a:ext cx="583264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sr-Latn-RS" b="1" dirty="0" smtClean="0"/>
              <a:t>Dizajnirati proizvod od drva – napraviti skicu i nacrt – </a:t>
            </a:r>
            <a:r>
              <a:rPr lang="hr-HR" altLang="sr-Latn-RS" b="1" dirty="0" smtClean="0"/>
              <a:t>    			izraditi </a:t>
            </a:r>
            <a:r>
              <a:rPr lang="hr-HR" altLang="sr-Latn-RS" b="1" dirty="0" smtClean="0"/>
              <a:t>gotov proizvod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sr-Latn-RS" b="1" dirty="0" smtClean="0"/>
              <a:t>Dizajnirati interijer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286000" y="404664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hr-HR" altLang="sr-Latn-RS" sz="3600" b="1" dirty="0" smtClean="0">
                <a:solidFill>
                  <a:schemeClr val="accent1">
                    <a:lumMod val="75000"/>
                  </a:schemeClr>
                </a:solidFill>
              </a:rPr>
              <a:t>METEOROLOŠKI TEHNIČAR</a:t>
            </a:r>
            <a:r>
              <a:rPr lang="hr-HR" altLang="sr-Latn-RS" sz="1600" b="1" dirty="0" smtClean="0"/>
              <a:t/>
            </a:r>
            <a:br>
              <a:rPr lang="hr-HR" altLang="sr-Latn-RS" sz="1600" b="1" dirty="0" smtClean="0"/>
            </a:br>
            <a:r>
              <a:rPr lang="hr-HR" altLang="sr-Latn-RS" b="1" dirty="0" smtClean="0">
                <a:solidFill>
                  <a:srgbClr val="FF0000"/>
                </a:solidFill>
              </a:rPr>
              <a:t>jedini u Hrvatskoj školujemo za ovo zanimanje</a:t>
            </a:r>
            <a:r>
              <a:rPr lang="hr-HR" b="1" dirty="0" smtClean="0"/>
              <a:t> </a:t>
            </a:r>
          </a:p>
          <a:p>
            <a:pPr algn="ctr">
              <a:buFont typeface="Wingdings" pitchFamily="2" charset="2"/>
              <a:buChar char="Ø"/>
              <a:tabLst>
                <a:tab pos="457200" algn="l"/>
              </a:tabLst>
            </a:pPr>
            <a:r>
              <a:rPr lang="hr-HR" b="1" dirty="0" smtClean="0"/>
              <a:t>učenje i zabavu u školskom </a:t>
            </a:r>
            <a:r>
              <a:rPr lang="hr-HR" b="1" dirty="0" err="1" smtClean="0"/>
              <a:t>motrilištu</a:t>
            </a:r>
            <a:r>
              <a:rPr lang="hr-HR" b="1" dirty="0" smtClean="0"/>
              <a:t>,</a:t>
            </a:r>
            <a:endParaRPr lang="hr-HR" dirty="0" smtClean="0"/>
          </a:p>
          <a:p>
            <a:pPr algn="ctr">
              <a:tabLst>
                <a:tab pos="457200" algn="l"/>
              </a:tabLst>
            </a:pPr>
            <a:r>
              <a:rPr lang="hr-HR" b="1" dirty="0" smtClean="0"/>
              <a:t>na meteorološkim i hidrološkim postajama, </a:t>
            </a:r>
            <a:endParaRPr lang="hr-HR" dirty="0" smtClean="0"/>
          </a:p>
          <a:p>
            <a:pPr algn="ctr">
              <a:buFont typeface="Wingdings" pitchFamily="2" charset="2"/>
              <a:buChar char="Ø"/>
              <a:tabLst>
                <a:tab pos="457200" algn="l"/>
              </a:tabLst>
            </a:pPr>
            <a:r>
              <a:rPr lang="hr-HR" b="1" dirty="0" smtClean="0"/>
              <a:t> na stručna putovanja</a:t>
            </a:r>
          </a:p>
          <a:p>
            <a:pPr algn="ctr">
              <a:buFont typeface="Wingdings" pitchFamily="2" charset="2"/>
              <a:buChar char="Ø"/>
              <a:tabLst>
                <a:tab pos="457200" algn="l"/>
              </a:tabLst>
            </a:pPr>
            <a:r>
              <a:rPr lang="hr-HR" b="1" dirty="0" smtClean="0"/>
              <a:t>crtanje sinoptičkih karata i dijagrama, </a:t>
            </a:r>
            <a:endParaRPr lang="hr-HR" dirty="0" smtClean="0"/>
          </a:p>
          <a:p>
            <a:pPr algn="ctr">
              <a:buFont typeface="Wingdings" pitchFamily="2" charset="2"/>
              <a:buChar char="Ø"/>
              <a:tabLst>
                <a:tab pos="457200" algn="l"/>
              </a:tabLst>
            </a:pPr>
            <a:r>
              <a:rPr lang="hr-HR" b="1" dirty="0" smtClean="0"/>
              <a:t> povezivanjem s drugim znanostima.</a:t>
            </a:r>
            <a:endParaRPr lang="hr-HR" dirty="0"/>
          </a:p>
        </p:txBody>
      </p:sp>
      <p:pic>
        <p:nvPicPr>
          <p:cNvPr id="3" name="Picture 2" descr="C:\Users\Win 7\Desktop\meteorolozi 2015\8meteo_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4438">
            <a:off x="229306" y="399002"/>
            <a:ext cx="1827213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101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63868">
            <a:off x="214422" y="366474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62700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203848" y="3501008"/>
            <a:ext cx="1952625" cy="2614613"/>
          </a:xfrm>
          <a:prstGeom prst="rect">
            <a:avLst/>
          </a:prstGeom>
          <a:noFill/>
        </p:spPr>
      </p:pic>
      <p:graphicFrame>
        <p:nvGraphicFramePr>
          <p:cNvPr id="21506" name="Object 11"/>
          <p:cNvGraphicFramePr>
            <a:graphicFrameLocks noChangeAspect="1"/>
          </p:cNvGraphicFramePr>
          <p:nvPr/>
        </p:nvGraphicFramePr>
        <p:xfrm>
          <a:off x="5292080" y="4437112"/>
          <a:ext cx="2566988" cy="1916113"/>
        </p:xfrm>
        <a:graphic>
          <a:graphicData uri="http://schemas.openxmlformats.org/presentationml/2006/ole">
            <p:oleObj spid="_x0000_s21506" name="Picture" r:id="rId6" imgW="3048426" imgH="2276793" progId="StaticMetafile">
              <p:embed/>
            </p:oleObj>
          </a:graphicData>
        </a:graphic>
      </p:graphicFrame>
      <p:pic>
        <p:nvPicPr>
          <p:cNvPr id="7" name="Picture 5" descr="METEOROLO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54961">
            <a:off x="6552718" y="2101097"/>
            <a:ext cx="2915370" cy="218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99406">
            <a:off x="7020561" y="387737"/>
            <a:ext cx="1715998" cy="134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sz="4800" b="1" dirty="0" smtClean="0">
                <a:solidFill>
                  <a:srgbClr val="FF0000"/>
                </a:solidFill>
              </a:rPr>
              <a:t>STOLAR  - trajanje 3.godine </a:t>
            </a:r>
            <a:r>
              <a:rPr lang="hr-HR" altLang="sr-Latn-RS" sz="4000" b="1" dirty="0" smtClean="0">
                <a:solidFill>
                  <a:srgbClr val="FF0000"/>
                </a:solidFill>
              </a:rPr>
              <a:t/>
            </a:r>
            <a:br>
              <a:rPr lang="hr-HR" altLang="sr-Latn-RS" sz="4000" b="1" dirty="0" smtClean="0">
                <a:solidFill>
                  <a:srgbClr val="FF0000"/>
                </a:solidFill>
              </a:rPr>
            </a:br>
            <a:r>
              <a:rPr lang="hr-HR" altLang="sr-Latn-RS" sz="3100" b="1" dirty="0" smtClean="0">
                <a:solidFill>
                  <a:srgbClr val="FF0000"/>
                </a:solidFill>
              </a:rPr>
              <a:t>stari i unosni obrt -  uvijek potreban na tržištu rada</a:t>
            </a:r>
            <a:endParaRPr lang="hr-HR" sz="3100" dirty="0" smtClean="0"/>
          </a:p>
        </p:txBody>
      </p:sp>
      <p:pic>
        <p:nvPicPr>
          <p:cNvPr id="4" name="Picture 4" descr="DSC028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4437112"/>
            <a:ext cx="2304256" cy="1728806"/>
          </a:xfrm>
          <a:noFill/>
        </p:spPr>
      </p:pic>
      <p:pic>
        <p:nvPicPr>
          <p:cNvPr id="17412" name="Picture 7" descr="Državno natjecanj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Pravokutnik 6"/>
          <p:cNvSpPr>
            <a:spLocks noChangeArrowheads="1"/>
          </p:cNvSpPr>
          <p:nvPr/>
        </p:nvSpPr>
        <p:spPr bwMode="auto">
          <a:xfrm>
            <a:off x="2286000" y="3051175"/>
            <a:ext cx="45720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hr-HR" b="1">
                <a:solidFill>
                  <a:srgbClr val="FF0000"/>
                </a:solidFill>
              </a:rPr>
              <a:t> </a:t>
            </a:r>
            <a:endParaRPr lang="hr-HR"/>
          </a:p>
        </p:txBody>
      </p:sp>
      <p:sp>
        <p:nvSpPr>
          <p:cNvPr id="17415" name="TekstniOkvir 7"/>
          <p:cNvSpPr txBox="1">
            <a:spLocks noChangeArrowheads="1"/>
          </p:cNvSpPr>
          <p:nvPr/>
        </p:nvSpPr>
        <p:spPr bwMode="auto">
          <a:xfrm>
            <a:off x="323850" y="6307138"/>
            <a:ext cx="86375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hr-HR"/>
              <a:t> </a:t>
            </a:r>
            <a:r>
              <a:rPr lang="hr-HR" b="1">
                <a:solidFill>
                  <a:srgbClr val="FF0000"/>
                </a:solidFill>
              </a:rPr>
              <a:t>U našoj školi ostvaruju se preduvjeti za modernog obrtnika – managera</a:t>
            </a:r>
            <a:r>
              <a:rPr lang="hr-HR" sz="1400" b="1">
                <a:solidFill>
                  <a:srgbClr val="FF0000"/>
                </a:solidFill>
              </a:rPr>
              <a:t>!</a:t>
            </a:r>
            <a:endParaRPr lang="hr-HR"/>
          </a:p>
        </p:txBody>
      </p:sp>
      <p:sp>
        <p:nvSpPr>
          <p:cNvPr id="17416" name="Pravokutnik 8"/>
          <p:cNvSpPr>
            <a:spLocks noChangeArrowheads="1"/>
          </p:cNvSpPr>
          <p:nvPr/>
        </p:nvSpPr>
        <p:spPr bwMode="auto">
          <a:xfrm>
            <a:off x="0" y="1639888"/>
            <a:ext cx="37941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hr-HR" b="1"/>
              <a:t>Za sve one koji veći  dio vremena žele provesti na praktičnom radu, a uz to: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r-HR" b="1"/>
              <a:t> vole drvo i žele izrađivati namještaj  baš po svojoj mjeri ili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r-HR" b="1"/>
              <a:t> dizajnirati svoj životni prostor</a:t>
            </a:r>
          </a:p>
        </p:txBody>
      </p:sp>
      <p:sp>
        <p:nvSpPr>
          <p:cNvPr id="17417" name="TekstniOkvir 9"/>
          <p:cNvSpPr txBox="1">
            <a:spLocks noChangeArrowheads="1"/>
          </p:cNvSpPr>
          <p:nvPr/>
        </p:nvSpPr>
        <p:spPr bwMode="auto">
          <a:xfrm>
            <a:off x="2195736" y="3717032"/>
            <a:ext cx="475252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2000" b="1" dirty="0">
              <a:solidFill>
                <a:srgbClr val="FF0000"/>
              </a:solidFill>
            </a:endParaRPr>
          </a:p>
          <a:p>
            <a:r>
              <a:rPr lang="hr-HR" b="1" dirty="0" smtClean="0">
                <a:solidFill>
                  <a:srgbClr val="FF0000"/>
                </a:solidFill>
              </a:rPr>
              <a:t>       MOGUĆNOST </a:t>
            </a:r>
            <a:r>
              <a:rPr lang="hr-HR" b="1" dirty="0">
                <a:solidFill>
                  <a:srgbClr val="FF0000"/>
                </a:solidFill>
              </a:rPr>
              <a:t>DOBIVANJA </a:t>
            </a:r>
            <a:r>
              <a:rPr lang="hr-HR" b="1" dirty="0" smtClean="0">
                <a:solidFill>
                  <a:srgbClr val="FF0000"/>
                </a:solidFill>
              </a:rPr>
              <a:t>STIPENDIJE </a:t>
            </a:r>
            <a:endParaRPr lang="hr-HR" b="1" dirty="0">
              <a:solidFill>
                <a:srgbClr val="FF0000"/>
              </a:solidFill>
            </a:endParaRPr>
          </a:p>
          <a:p>
            <a:endParaRPr lang="hr-HR" sz="2000" b="1" dirty="0">
              <a:solidFill>
                <a:srgbClr val="FF0000"/>
              </a:solidFill>
            </a:endParaRPr>
          </a:p>
          <a:p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174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1445">
            <a:off x="7259123" y="1479782"/>
            <a:ext cx="1901658" cy="158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Pravokutnik 11"/>
          <p:cNvSpPr>
            <a:spLocks noChangeArrowheads="1"/>
          </p:cNvSpPr>
          <p:nvPr/>
        </p:nvSpPr>
        <p:spPr bwMode="auto">
          <a:xfrm>
            <a:off x="2627784" y="3429000"/>
            <a:ext cx="4320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 smtClean="0"/>
              <a:t>   1 tjedan nastava – 1 tjedan praksa</a:t>
            </a:r>
          </a:p>
          <a:p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smtClean="0">
                <a:solidFill>
                  <a:srgbClr val="FF0000"/>
                </a:solidFill>
              </a:rPr>
              <a:t>         DEFICITARNO </a:t>
            </a:r>
            <a:r>
              <a:rPr lang="hr-HR" b="1" dirty="0">
                <a:solidFill>
                  <a:srgbClr val="FF0000"/>
                </a:solidFill>
              </a:rPr>
              <a:t>ZANIMANJE</a:t>
            </a:r>
          </a:p>
        </p:txBody>
      </p:sp>
      <p:pic>
        <p:nvPicPr>
          <p:cNvPr id="12" name="Slika 11" descr="D:\Ljiljana 2018\Školske obaveze 20172018\Moj razred\Slike 1dt 2017,18\mirna maturanti slike 2018\Školsko natjecanje stolari 3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180020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Documents and Settings\Ivan\Desktop\New Folder\13480094_1086592454744558_1286689227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140968"/>
            <a:ext cx="1800200" cy="299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Slika 3" descr="E:\TISKARA SLIKE 25.2\Kamenj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03607">
            <a:off x="-239713" y="3897313"/>
            <a:ext cx="403383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Slika 6" descr="C:\Users\ŠDŠKHP03\Desktop\TISKARA SLIKE 25.2\P424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85378">
            <a:off x="214313" y="327025"/>
            <a:ext cx="41052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Slika 7" descr="E:\TISKARA SLIKE 25.2\EUROP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4172">
            <a:off x="5137150" y="173038"/>
            <a:ext cx="397510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Slika 5" descr="C:\Users\ŠDŠKHP03\Desktop\TISKARA SLIKE 25.2\IMG_20170503_100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500438"/>
            <a:ext cx="180022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Picture 0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4807">
            <a:off x="5332413" y="3722688"/>
            <a:ext cx="390842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6"/>
          <p:cNvSpPr/>
          <p:nvPr/>
        </p:nvSpPr>
        <p:spPr>
          <a:xfrm>
            <a:off x="250825" y="2781300"/>
            <a:ext cx="77771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Očekujemo vas!!!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188</Words>
  <Application>Microsoft Office PowerPoint</Application>
  <PresentationFormat>Prikaz na zaslonu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Office tema</vt:lpstr>
      <vt:lpstr>Picture (Metafile)</vt:lpstr>
      <vt:lpstr>CorelPhotoPaint.Image.11</vt:lpstr>
      <vt:lpstr>Slajd 1</vt:lpstr>
      <vt:lpstr>Slajd 2</vt:lpstr>
      <vt:lpstr>ŠUMARSKI TEHNIČAR, 4.god.</vt:lpstr>
      <vt:lpstr>  DRVODJELJSKI TEHNIČAR DIZAJNER  -     atraktivno i kreativno zanimanje                    Naš moto je “ OD IDEJE DO GOTOVOG PROIZVODA” </vt:lpstr>
      <vt:lpstr>Slajd 5</vt:lpstr>
      <vt:lpstr>STOLAR  - trajanje 3.godine  stari i unosni obrt -  uvijek potreban na tržištu rada</vt:lpstr>
      <vt:lpstr>Slajd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ŠDŠKHP03</dc:creator>
  <cp:lastModifiedBy>ŠDŠKHP03</cp:lastModifiedBy>
  <cp:revision>3</cp:revision>
  <dcterms:created xsi:type="dcterms:W3CDTF">2020-05-03T18:02:41Z</dcterms:created>
  <dcterms:modified xsi:type="dcterms:W3CDTF">2020-05-07T10:52:15Z</dcterms:modified>
</cp:coreProperties>
</file>